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Nunito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8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35377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7645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839da02f4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839da02f4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7695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839da02f4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4839da02f4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4855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839da02f4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839da02f4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6596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839da02f4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839da02f4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1798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839da02f4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839da02f4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3859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839da02f4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839da02f4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4900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839da02f4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839da02f4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4723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839da02f4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839da02f4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8380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839da02f4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839da02f4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828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839da02f4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839da02f4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7835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218000" y="1822825"/>
            <a:ext cx="86475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3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'On the Move in Europe -</a:t>
            </a:r>
            <a:endParaRPr sz="3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Towards a democratic, multicultural Europe' </a:t>
            </a:r>
            <a:endParaRPr sz="3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3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2016 - 2018</a:t>
            </a:r>
            <a:endParaRPr sz="3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460200" y="3183050"/>
            <a:ext cx="82236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 b="1">
                <a:solidFill>
                  <a:srgbClr val="000000"/>
                </a:solidFill>
              </a:rPr>
              <a:t>Erasmus+ KA2: Strategic Partnerships for Schools; cooperation for innovation and the exchange of good practices</a:t>
            </a:r>
            <a:endParaRPr sz="2400" b="1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2403" y="152400"/>
            <a:ext cx="1619198" cy="1619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75" y="152398"/>
            <a:ext cx="6079327" cy="123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2403" y="152400"/>
            <a:ext cx="1619198" cy="1619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75" y="152398"/>
            <a:ext cx="6079327" cy="1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2"/>
          <p:cNvSpPr txBox="1"/>
          <p:nvPr/>
        </p:nvSpPr>
        <p:spPr>
          <a:xfrm>
            <a:off x="605550" y="1002850"/>
            <a:ext cx="8478000" cy="30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/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 b="1"/>
              <a:t>migration in history</a:t>
            </a:r>
            <a:endParaRPr sz="2400" b="1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 b="1"/>
              <a:t>migration in our families/area</a:t>
            </a:r>
            <a:endParaRPr sz="2400" b="1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 b="1"/>
              <a:t>refugee status, legislation, international conventions and treaties, EU policy</a:t>
            </a:r>
            <a:endParaRPr sz="2400" b="1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 b="1"/>
              <a:t>migration today, social, political and economic causes</a:t>
            </a:r>
            <a:endParaRPr sz="2400" b="1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 b="1"/>
              <a:t>cultural integration, active citizenship to defend democratic values</a:t>
            </a:r>
            <a:endParaRPr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28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1" name="Google Shape;20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2403" y="152400"/>
            <a:ext cx="1619198" cy="1619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75" y="152398"/>
            <a:ext cx="6079327" cy="123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423333"/>
            <a:ext cx="2771775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 txBox="1"/>
          <p:nvPr/>
        </p:nvSpPr>
        <p:spPr>
          <a:xfrm>
            <a:off x="738775" y="1865125"/>
            <a:ext cx="7593900" cy="19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/>
              <a:t>The Bangladesh connection  …</a:t>
            </a:r>
            <a:r>
              <a:rPr lang="en-GB" sz="3600"/>
              <a:t> </a:t>
            </a:r>
            <a:endParaRPr sz="3600"/>
          </a:p>
        </p:txBody>
      </p:sp>
      <p:sp>
        <p:nvSpPr>
          <p:cNvPr id="205" name="Google Shape;205;p23"/>
          <p:cNvSpPr txBox="1"/>
          <p:nvPr/>
        </p:nvSpPr>
        <p:spPr>
          <a:xfrm>
            <a:off x="2924175" y="2820175"/>
            <a:ext cx="59259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400" b="1"/>
              <a:t>‘cultural integration, active citizenship to defend democratic values’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"/>
          <p:cNvSpPr txBox="1">
            <a:spLocks noGrp="1"/>
          </p:cNvSpPr>
          <p:nvPr>
            <p:ph type="ctrTitle"/>
          </p:nvPr>
        </p:nvSpPr>
        <p:spPr>
          <a:xfrm>
            <a:off x="678225" y="1822825"/>
            <a:ext cx="72426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Partner schools in </a:t>
            </a:r>
            <a:endParaRPr sz="3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Spain, Netherlands, Germany, Hungary, Romania, Italy</a:t>
            </a:r>
            <a:endParaRPr sz="3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2403" y="152400"/>
            <a:ext cx="1619198" cy="1619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75" y="152398"/>
            <a:ext cx="6079327" cy="123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2403" y="152400"/>
            <a:ext cx="1619198" cy="1619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75" y="152398"/>
            <a:ext cx="6079327" cy="1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5"/>
          <p:cNvSpPr txBox="1"/>
          <p:nvPr/>
        </p:nvSpPr>
        <p:spPr>
          <a:xfrm>
            <a:off x="987000" y="1877250"/>
            <a:ext cx="71700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28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GB" sz="2400" b="1"/>
              <a:t>Städtische Realschule, Waltrop (DE)</a:t>
            </a:r>
            <a:endParaRPr sz="2400"/>
          </a:p>
          <a:p>
            <a:pPr marL="457200" lvl="0" indent="-38100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 b="1"/>
              <a:t>Colegiul 	National Pedagogic C. Bratescu, Constanta (RO) </a:t>
            </a:r>
            <a:r>
              <a:rPr lang="en-GB" sz="2400"/>
              <a:t>		</a:t>
            </a:r>
            <a:endParaRPr sz="2400"/>
          </a:p>
          <a:p>
            <a:pPr marL="457200" lvl="0" indent="-38100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 b="1"/>
              <a:t>RSG, Harderwijk (NL)</a:t>
            </a:r>
            <a:endParaRPr sz="2400"/>
          </a:p>
          <a:p>
            <a:pPr marL="457200" lvl="0" indent="0" algn="l" rtl="0">
              <a:lnSpc>
                <a:spcPct val="128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2403" y="152400"/>
            <a:ext cx="1619198" cy="1619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75" y="152398"/>
            <a:ext cx="6079327" cy="1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6"/>
          <p:cNvSpPr txBox="1"/>
          <p:nvPr/>
        </p:nvSpPr>
        <p:spPr>
          <a:xfrm>
            <a:off x="987000" y="1150575"/>
            <a:ext cx="71700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8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381000" algn="l" rtl="0">
              <a:lnSpc>
                <a:spcPct val="128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GB" sz="2400" b="1" dirty="0"/>
              <a:t>I.I.S. Newton-</a:t>
            </a:r>
            <a:r>
              <a:rPr lang="en-GB" sz="2400" b="1" dirty="0" err="1"/>
              <a:t>Pertini</a:t>
            </a:r>
            <a:r>
              <a:rPr lang="en-GB" sz="2400" b="1" dirty="0"/>
              <a:t>, </a:t>
            </a:r>
            <a:r>
              <a:rPr lang="en-GB" sz="2400" b="1" dirty="0" err="1"/>
              <a:t>Camposampiero</a:t>
            </a:r>
            <a:r>
              <a:rPr lang="en-GB" sz="2400" b="1" dirty="0"/>
              <a:t> (IT)</a:t>
            </a:r>
            <a:endParaRPr sz="2400" b="1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 b="1" dirty="0" err="1"/>
              <a:t>Pécsi</a:t>
            </a:r>
            <a:r>
              <a:rPr lang="en-GB" sz="2400" b="1" dirty="0"/>
              <a:t> </a:t>
            </a:r>
            <a:r>
              <a:rPr lang="en-GB" sz="2400" b="1" dirty="0" err="1" smtClean="0"/>
              <a:t>Apáczai</a:t>
            </a:r>
            <a:r>
              <a:rPr lang="en-GB" sz="2400" b="1" dirty="0" smtClean="0"/>
              <a:t> </a:t>
            </a:r>
            <a:r>
              <a:rPr lang="en-GB" sz="2400" b="1" dirty="0" err="1"/>
              <a:t>Csere</a:t>
            </a:r>
            <a:r>
              <a:rPr lang="en-GB" sz="2400" b="1" dirty="0"/>
              <a:t> </a:t>
            </a:r>
            <a:r>
              <a:rPr lang="en-GB" sz="2400" b="1" dirty="0" err="1"/>
              <a:t>Jánosalános</a:t>
            </a:r>
            <a:r>
              <a:rPr lang="en-GB" sz="2400" b="1" dirty="0"/>
              <a:t> </a:t>
            </a:r>
            <a:r>
              <a:rPr lang="en-GB" sz="2400" b="1" dirty="0" err="1"/>
              <a:t>Iskola</a:t>
            </a:r>
            <a:r>
              <a:rPr lang="en-GB" sz="2400" b="1" dirty="0"/>
              <a:t> </a:t>
            </a:r>
            <a:r>
              <a:rPr lang="en-GB" sz="2400" b="1" dirty="0" err="1"/>
              <a:t>Alapfokú</a:t>
            </a:r>
            <a:r>
              <a:rPr lang="en-GB" sz="2400" b="1" dirty="0"/>
              <a:t> </a:t>
            </a:r>
            <a:r>
              <a:rPr lang="en-GB" sz="2400" b="1" dirty="0" err="1"/>
              <a:t>Müvészeti</a:t>
            </a:r>
            <a:r>
              <a:rPr lang="en-GB" sz="2400" b="1" dirty="0"/>
              <a:t> </a:t>
            </a:r>
            <a:r>
              <a:rPr lang="en-GB" sz="2400" b="1" dirty="0" err="1"/>
              <a:t>Iskola</a:t>
            </a:r>
            <a:r>
              <a:rPr lang="en-GB" sz="2400" b="1" dirty="0"/>
              <a:t>, </a:t>
            </a:r>
            <a:r>
              <a:rPr lang="en-GB" sz="2400" b="1" dirty="0" err="1"/>
              <a:t>Pécs</a:t>
            </a:r>
            <a:r>
              <a:rPr lang="en-GB" sz="2400" b="1" dirty="0"/>
              <a:t> (HU)</a:t>
            </a:r>
            <a:r>
              <a:rPr lang="en-GB" sz="2400" dirty="0"/>
              <a:t>	</a:t>
            </a:r>
            <a:endParaRPr sz="2400" dirty="0"/>
          </a:p>
          <a:p>
            <a:pPr marL="457200" lvl="0" indent="-38100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 b="1" dirty="0" err="1"/>
              <a:t>Institut</a:t>
            </a:r>
            <a:r>
              <a:rPr lang="en-GB" sz="2400" b="1" dirty="0"/>
              <a:t> Pere </a:t>
            </a:r>
            <a:r>
              <a:rPr lang="en-GB" sz="2400" b="1" dirty="0" err="1"/>
              <a:t>Vives</a:t>
            </a:r>
            <a:r>
              <a:rPr lang="en-GB" sz="2400" b="1" dirty="0"/>
              <a:t> </a:t>
            </a:r>
            <a:r>
              <a:rPr lang="en-GB" sz="2400" b="1" dirty="0" err="1"/>
              <a:t>Vich</a:t>
            </a:r>
            <a:r>
              <a:rPr lang="en-GB" sz="2400" b="1" dirty="0"/>
              <a:t>, </a:t>
            </a:r>
            <a:r>
              <a:rPr lang="en-GB" sz="2400" b="1" dirty="0" err="1"/>
              <a:t>Igualada</a:t>
            </a:r>
            <a:r>
              <a:rPr lang="en-GB" sz="2400" b="1" dirty="0"/>
              <a:t> (ES)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2403" y="152400"/>
            <a:ext cx="1619198" cy="1619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75" y="152398"/>
            <a:ext cx="6079327" cy="1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7"/>
          <p:cNvSpPr txBox="1"/>
          <p:nvPr/>
        </p:nvSpPr>
        <p:spPr>
          <a:xfrm>
            <a:off x="981000" y="1526025"/>
            <a:ext cx="71700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8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 b="1"/>
              <a:t>PROJECT MEETINGS IN PARTNER COUNTRIES:</a:t>
            </a:r>
            <a:endParaRPr sz="2400" b="1"/>
          </a:p>
          <a:p>
            <a:pPr marL="0" lvl="0" indent="0" algn="l" rtl="0">
              <a:lnSpc>
                <a:spcPct val="128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 b="1"/>
              <a:t>EUROPEAN COMMISSION IN BARCELONA</a:t>
            </a:r>
            <a:endParaRPr sz="2000" b="1"/>
          </a:p>
          <a:p>
            <a:pPr marL="0" lvl="0" indent="0" algn="l" rtl="0">
              <a:lnSpc>
                <a:spcPct val="128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 b="1"/>
              <a:t>REFUGEE CAMP IN HARDERWIJK</a:t>
            </a:r>
            <a:endParaRPr sz="2000" b="1"/>
          </a:p>
          <a:p>
            <a:pPr marL="0" lvl="0" indent="0" algn="l" rtl="0">
              <a:lnSpc>
                <a:spcPct val="128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 b="1"/>
              <a:t>MEETING WITH A SYRIAN REFUGEE IN WALTROP</a:t>
            </a:r>
            <a:endParaRPr sz="2000" b="1"/>
          </a:p>
          <a:p>
            <a:pPr marL="0" lvl="0" indent="0" algn="l" rtl="0">
              <a:lnSpc>
                <a:spcPct val="128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2403" y="152400"/>
            <a:ext cx="1619198" cy="1619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75" y="152398"/>
            <a:ext cx="6079327" cy="1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8"/>
          <p:cNvSpPr txBox="1"/>
          <p:nvPr/>
        </p:nvSpPr>
        <p:spPr>
          <a:xfrm>
            <a:off x="981000" y="1526025"/>
            <a:ext cx="71700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8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 b="1" dirty="0"/>
              <a:t>MEETINGS IN PARTNER COUNTRIES:</a:t>
            </a:r>
            <a:endParaRPr sz="2400" b="1" dirty="0"/>
          </a:p>
          <a:p>
            <a:pPr marL="0" lvl="0" indent="0" algn="l" rtl="0">
              <a:lnSpc>
                <a:spcPct val="128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 b="1" dirty="0"/>
              <a:t>ANNE FRANK’S HOUSE IN AMSTERDAM</a:t>
            </a:r>
            <a:endParaRPr sz="2000" b="1" dirty="0"/>
          </a:p>
          <a:p>
            <a:pPr marL="0" lvl="0" indent="0" algn="l" rtl="0">
              <a:lnSpc>
                <a:spcPct val="128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 b="1" dirty="0"/>
              <a:t>GEOLOCATION QR CODE SEARCH IN IGUALADA</a:t>
            </a:r>
            <a:endParaRPr sz="2000" b="1" dirty="0"/>
          </a:p>
          <a:p>
            <a:pPr marL="0" lvl="0" indent="0" algn="l" rtl="0">
              <a:lnSpc>
                <a:spcPct val="128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 b="1" dirty="0"/>
              <a:t>WATCHING AND DEBATING </a:t>
            </a:r>
            <a:r>
              <a:rPr lang="en-GB" sz="2000" b="1" dirty="0" smtClean="0"/>
              <a:t>FILMS </a:t>
            </a:r>
            <a:endParaRPr sz="2000" b="1" dirty="0"/>
          </a:p>
          <a:p>
            <a:pPr marL="0" lvl="0" indent="0" algn="l" rtl="0">
              <a:lnSpc>
                <a:spcPct val="128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 b="1" dirty="0"/>
              <a:t>EVENINGS SHARING WITH FAMILIES</a:t>
            </a:r>
            <a:endParaRPr sz="2000" b="1" dirty="0"/>
          </a:p>
          <a:p>
            <a:pPr marL="0" lvl="0" indent="0" algn="l" rtl="0">
              <a:lnSpc>
                <a:spcPct val="128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2403" y="152400"/>
            <a:ext cx="1619198" cy="1619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75" y="152398"/>
            <a:ext cx="6079327" cy="1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/>
          <p:cNvSpPr txBox="1"/>
          <p:nvPr/>
        </p:nvSpPr>
        <p:spPr>
          <a:xfrm>
            <a:off x="981000" y="1526025"/>
            <a:ext cx="71700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8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 b="1"/>
              <a:t>PROJECT WORK on our theme: </a:t>
            </a:r>
            <a:endParaRPr sz="2400" b="1"/>
          </a:p>
          <a:p>
            <a:pPr marL="0" lvl="0" indent="0" algn="l" rtl="0">
              <a:lnSpc>
                <a:spcPct val="128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 b="1"/>
              <a:t>LOGO COMPETITION</a:t>
            </a:r>
            <a:endParaRPr sz="2000" b="1"/>
          </a:p>
          <a:p>
            <a:pPr marL="0" lvl="0" indent="0" algn="l" rtl="0">
              <a:lnSpc>
                <a:spcPct val="128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 b="1"/>
              <a:t>INFORMATION ON MIGRATION IN HISTORY</a:t>
            </a:r>
            <a:endParaRPr sz="2000" b="1"/>
          </a:p>
          <a:p>
            <a:pPr marL="0" lvl="0" indent="0" algn="l" rtl="0">
              <a:lnSpc>
                <a:spcPct val="128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000" b="1"/>
              <a:t>INFORMATION ON LOCAL MIGRATION</a:t>
            </a:r>
            <a:endParaRPr sz="2000" b="1"/>
          </a:p>
          <a:p>
            <a:pPr marL="0" lvl="0" indent="0" algn="l" rtl="0">
              <a:lnSpc>
                <a:spcPct val="128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 b="1"/>
              <a:t>WORLD MIGRATION MAPS</a:t>
            </a:r>
            <a:endParaRPr sz="2000" b="1"/>
          </a:p>
          <a:p>
            <a:pPr marL="0" lvl="0" indent="0" algn="l" rtl="0">
              <a:lnSpc>
                <a:spcPct val="128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lnSpc>
                <a:spcPct val="128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2403" y="152400"/>
            <a:ext cx="1619198" cy="1619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75" y="152398"/>
            <a:ext cx="6079327" cy="1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0"/>
          <p:cNvSpPr txBox="1"/>
          <p:nvPr/>
        </p:nvSpPr>
        <p:spPr>
          <a:xfrm>
            <a:off x="564050" y="1526025"/>
            <a:ext cx="75870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8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 b="1"/>
              <a:t>PROJECT WORK on our theme: </a:t>
            </a:r>
            <a:endParaRPr sz="2400" b="1"/>
          </a:p>
          <a:p>
            <a:pPr marL="0" lvl="0" indent="0" algn="l" rtl="0">
              <a:lnSpc>
                <a:spcPct val="128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 b="1"/>
              <a:t>E-TWINNING PLATFORM TO SHARE ALL PRODUCTS</a:t>
            </a:r>
            <a:endParaRPr sz="2400" b="1"/>
          </a:p>
          <a:p>
            <a:pPr marL="0" lvl="0" indent="0" algn="l" rtl="0">
              <a:lnSpc>
                <a:spcPct val="128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400"/>
          </a:p>
        </p:txBody>
      </p:sp>
      <p:pic>
        <p:nvPicPr>
          <p:cNvPr id="181" name="Google Shape;18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8900" y="2950388"/>
            <a:ext cx="2457450" cy="18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2403" y="152400"/>
            <a:ext cx="1619198" cy="1619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75" y="152398"/>
            <a:ext cx="6079327" cy="12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1"/>
          <p:cNvSpPr txBox="1"/>
          <p:nvPr/>
        </p:nvSpPr>
        <p:spPr>
          <a:xfrm>
            <a:off x="981000" y="1526025"/>
            <a:ext cx="71700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8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 b="1"/>
              <a:t>PROJECT WORK on our theme: </a:t>
            </a:r>
            <a:endParaRPr sz="2400" b="1"/>
          </a:p>
          <a:p>
            <a:pPr marL="0" lvl="0" indent="0" algn="l" rtl="0">
              <a:lnSpc>
                <a:spcPct val="128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 b="1"/>
              <a:t>RESEARCH ON NATIONAL MIGRATION POLICIES</a:t>
            </a:r>
            <a:endParaRPr sz="2000" b="1"/>
          </a:p>
          <a:p>
            <a:pPr marL="0" lvl="0" indent="0" algn="l" rtl="0">
              <a:lnSpc>
                <a:spcPct val="128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000" b="1"/>
              <a:t>INTERNATIONAL CONVENTIONS AND TREATIES, EU POLICY</a:t>
            </a:r>
            <a:endParaRPr sz="2000" b="1"/>
          </a:p>
          <a:p>
            <a:pPr marL="0" lvl="0" indent="0" algn="l" rtl="0">
              <a:lnSpc>
                <a:spcPct val="128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 b="1"/>
              <a:t>SONGS, ART WORK, WOOD CONSTRUCTIONS, GIANT COLLAGES                                          … &amp; MUSICAL! </a:t>
            </a:r>
            <a:endParaRPr sz="2000" b="1"/>
          </a:p>
          <a:p>
            <a:pPr marL="0" lvl="0" indent="0" algn="l" rtl="0">
              <a:lnSpc>
                <a:spcPct val="128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238</Words>
  <Application>Microsoft Office PowerPoint</Application>
  <PresentationFormat>On-screen Show (16:9)</PresentationFormat>
  <Paragraphs>47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Nunito</vt:lpstr>
      <vt:lpstr>Calibri</vt:lpstr>
      <vt:lpstr>Arial</vt:lpstr>
      <vt:lpstr>Shift</vt:lpstr>
      <vt:lpstr> 'On the Move in Europe - Towards a democratic, multicultural Europe'  2016 - 2018 </vt:lpstr>
      <vt:lpstr>  Partner schools in  Spain, Netherlands, Germany, Hungary, Romania, Italy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'On the Move in Europe - Towards a democratic, multicultural Europe'  2016 - 2018</dc:title>
  <dc:creator>Kate Inglis</dc:creator>
  <cp:lastModifiedBy>Kate Inglis</cp:lastModifiedBy>
  <cp:revision>2</cp:revision>
  <dcterms:modified xsi:type="dcterms:W3CDTF">2018-11-25T12:55:01Z</dcterms:modified>
</cp:coreProperties>
</file>